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1" d="100"/>
          <a:sy n="61" d="100"/>
        </p:scale>
        <p:origin x="61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4514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hyperlink" Target="https://gamma.app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30195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0195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345674" y="675084"/>
            <a:ext cx="7425452" cy="423481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8337"/>
              </a:lnSpc>
              <a:buNone/>
            </a:pPr>
            <a:r>
              <a:rPr lang="en-US" sz="3200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Challenges Facing Modern Society and Suggested Solutions</a:t>
            </a:r>
            <a:endParaRPr lang="en-US" sz="3200" dirty="0"/>
          </a:p>
        </p:txBody>
      </p:sp>
      <p:sp>
        <p:nvSpPr>
          <p:cNvPr id="6" name="Text 3"/>
          <p:cNvSpPr/>
          <p:nvPr/>
        </p:nvSpPr>
        <p:spPr>
          <a:xfrm>
            <a:off x="6345674" y="5278160"/>
            <a:ext cx="7425452" cy="157114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093"/>
              </a:lnSpc>
              <a:buNone/>
            </a:pPr>
            <a:r>
              <a:rPr lang="en-US" sz="1933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Modern society faces numerous challenges that impact our well-being, sustainability, and future. These challenges are interconnected and require innovative solutions to address their root causes and create a better future for all.</a:t>
            </a:r>
            <a:endParaRPr lang="en-US" sz="1933" dirty="0"/>
          </a:p>
        </p:txBody>
      </p:sp>
      <p:sp>
        <p:nvSpPr>
          <p:cNvPr id="7" name="Shape 4"/>
          <p:cNvSpPr/>
          <p:nvPr/>
        </p:nvSpPr>
        <p:spPr>
          <a:xfrm>
            <a:off x="6345674" y="7143869"/>
            <a:ext cx="392787" cy="392787"/>
          </a:xfrm>
          <a:prstGeom prst="roundRect">
            <a:avLst>
              <a:gd name="adj" fmla="val 23277465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sp>
        <p:nvSpPr>
          <p:cNvPr id="9" name="Text 5"/>
          <p:cNvSpPr/>
          <p:nvPr/>
        </p:nvSpPr>
        <p:spPr>
          <a:xfrm>
            <a:off x="6861215" y="7125414"/>
            <a:ext cx="4750475" cy="42969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383"/>
              </a:lnSpc>
              <a:buNone/>
            </a:pPr>
            <a:r>
              <a:rPr lang="en-US" sz="2417" b="1" dirty="0" smtClean="0">
                <a:solidFill>
                  <a:srgbClr val="39393C"/>
                </a:solidFill>
                <a:latin typeface="Open Sans" pitchFamily="34" charset="0"/>
                <a:ea typeface="Open Sans" pitchFamily="34" charset="-122"/>
              </a:rPr>
              <a:t>Timothy </a:t>
            </a:r>
            <a:r>
              <a:rPr lang="en-US" sz="2417" b="1" dirty="0" err="1" smtClean="0">
                <a:solidFill>
                  <a:srgbClr val="39393C"/>
                </a:solidFill>
                <a:latin typeface="Open Sans" pitchFamily="34" charset="0"/>
                <a:ea typeface="Open Sans" pitchFamily="34" charset="-122"/>
              </a:rPr>
              <a:t>opio</a:t>
            </a:r>
            <a:endParaRPr lang="en-US" sz="2417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119932" y="1076563"/>
            <a:ext cx="4525328" cy="56566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454"/>
              </a:lnSpc>
              <a:buNone/>
            </a:pPr>
            <a:r>
              <a:rPr lang="en-US" sz="3563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Renewable Energy</a:t>
            </a:r>
            <a:endParaRPr lang="en-US" sz="3563" dirty="0"/>
          </a:p>
        </p:txBody>
      </p:sp>
      <p:sp>
        <p:nvSpPr>
          <p:cNvPr id="6" name="Shape 3"/>
          <p:cNvSpPr/>
          <p:nvPr/>
        </p:nvSpPr>
        <p:spPr>
          <a:xfrm>
            <a:off x="6119932" y="2117288"/>
            <a:ext cx="407194" cy="407194"/>
          </a:xfrm>
          <a:prstGeom prst="roundRect">
            <a:avLst>
              <a:gd name="adj" fmla="val 26673"/>
            </a:avLst>
          </a:prstGeom>
          <a:solidFill>
            <a:srgbClr val="DEDEE9"/>
          </a:solidFill>
          <a:ln/>
        </p:spPr>
      </p:sp>
      <p:sp>
        <p:nvSpPr>
          <p:cNvPr id="7" name="Text 4"/>
          <p:cNvSpPr/>
          <p:nvPr/>
        </p:nvSpPr>
        <p:spPr>
          <a:xfrm>
            <a:off x="6271498" y="2185035"/>
            <a:ext cx="104061" cy="271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138"/>
              </a:lnSpc>
              <a:buNone/>
            </a:pPr>
            <a:r>
              <a:rPr lang="en-US" sz="2138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1</a:t>
            </a:r>
            <a:endParaRPr lang="en-US" sz="2138" dirty="0"/>
          </a:p>
        </p:txBody>
      </p:sp>
      <p:sp>
        <p:nvSpPr>
          <p:cNvPr id="8" name="Text 5"/>
          <p:cNvSpPr/>
          <p:nvPr/>
        </p:nvSpPr>
        <p:spPr>
          <a:xfrm>
            <a:off x="6708100" y="2117288"/>
            <a:ext cx="2414945" cy="2827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27"/>
              </a:lnSpc>
              <a:buNone/>
            </a:pPr>
            <a:r>
              <a:rPr lang="en-US" sz="1782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Government Incentives</a:t>
            </a:r>
            <a:endParaRPr lang="en-US" sz="1782" dirty="0"/>
          </a:p>
        </p:txBody>
      </p:sp>
      <p:sp>
        <p:nvSpPr>
          <p:cNvPr id="9" name="Text 6"/>
          <p:cNvSpPr/>
          <p:nvPr/>
        </p:nvSpPr>
        <p:spPr>
          <a:xfrm>
            <a:off x="6708100" y="2508647"/>
            <a:ext cx="7288768" cy="5791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281"/>
              </a:lnSpc>
              <a:buNone/>
            </a:pPr>
            <a:r>
              <a:rPr lang="en-US" sz="1425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Providing financial incentives and tax breaks for renewable energy investments can encourage widespread adoption.</a:t>
            </a:r>
            <a:endParaRPr lang="en-US" sz="1425" dirty="0"/>
          </a:p>
        </p:txBody>
      </p:sp>
      <p:sp>
        <p:nvSpPr>
          <p:cNvPr id="10" name="Shape 7"/>
          <p:cNvSpPr/>
          <p:nvPr/>
        </p:nvSpPr>
        <p:spPr>
          <a:xfrm>
            <a:off x="6119932" y="3472339"/>
            <a:ext cx="407194" cy="407194"/>
          </a:xfrm>
          <a:prstGeom prst="roundRect">
            <a:avLst>
              <a:gd name="adj" fmla="val 26673"/>
            </a:avLst>
          </a:prstGeom>
          <a:solidFill>
            <a:srgbClr val="DEDEE9"/>
          </a:solidFill>
          <a:ln/>
        </p:spPr>
      </p:sp>
      <p:sp>
        <p:nvSpPr>
          <p:cNvPr id="11" name="Text 8"/>
          <p:cNvSpPr/>
          <p:nvPr/>
        </p:nvSpPr>
        <p:spPr>
          <a:xfrm>
            <a:off x="6252448" y="3540085"/>
            <a:ext cx="142042" cy="271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138"/>
              </a:lnSpc>
              <a:buNone/>
            </a:pPr>
            <a:r>
              <a:rPr lang="en-US" sz="2138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2</a:t>
            </a:r>
            <a:endParaRPr lang="en-US" sz="2138" dirty="0"/>
          </a:p>
        </p:txBody>
      </p:sp>
      <p:sp>
        <p:nvSpPr>
          <p:cNvPr id="12" name="Text 9"/>
          <p:cNvSpPr/>
          <p:nvPr/>
        </p:nvSpPr>
        <p:spPr>
          <a:xfrm>
            <a:off x="6708100" y="3472339"/>
            <a:ext cx="3025973" cy="2827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27"/>
              </a:lnSpc>
              <a:buNone/>
            </a:pPr>
            <a:r>
              <a:rPr lang="en-US" sz="1782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Technological Advancements</a:t>
            </a:r>
            <a:endParaRPr lang="en-US" sz="1782" dirty="0"/>
          </a:p>
        </p:txBody>
      </p:sp>
      <p:sp>
        <p:nvSpPr>
          <p:cNvPr id="13" name="Text 10"/>
          <p:cNvSpPr/>
          <p:nvPr/>
        </p:nvSpPr>
        <p:spPr>
          <a:xfrm>
            <a:off x="6708100" y="3863697"/>
            <a:ext cx="7288768" cy="5791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281"/>
              </a:lnSpc>
              <a:buNone/>
            </a:pPr>
            <a:r>
              <a:rPr lang="en-US" sz="1425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Investing in research and development to improve the efficiency and affordability of renewable energy technologies is crucial.</a:t>
            </a:r>
            <a:endParaRPr lang="en-US" sz="1425" dirty="0"/>
          </a:p>
        </p:txBody>
      </p:sp>
      <p:sp>
        <p:nvSpPr>
          <p:cNvPr id="14" name="Shape 11"/>
          <p:cNvSpPr/>
          <p:nvPr/>
        </p:nvSpPr>
        <p:spPr>
          <a:xfrm>
            <a:off x="6119932" y="4827389"/>
            <a:ext cx="407194" cy="407194"/>
          </a:xfrm>
          <a:prstGeom prst="roundRect">
            <a:avLst>
              <a:gd name="adj" fmla="val 26673"/>
            </a:avLst>
          </a:prstGeom>
          <a:solidFill>
            <a:srgbClr val="DEDEE9"/>
          </a:solidFill>
          <a:ln/>
        </p:spPr>
      </p:sp>
      <p:sp>
        <p:nvSpPr>
          <p:cNvPr id="15" name="Text 12"/>
          <p:cNvSpPr/>
          <p:nvPr/>
        </p:nvSpPr>
        <p:spPr>
          <a:xfrm>
            <a:off x="6257211" y="4895136"/>
            <a:ext cx="132517" cy="271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138"/>
              </a:lnSpc>
              <a:buNone/>
            </a:pPr>
            <a:r>
              <a:rPr lang="en-US" sz="2138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3</a:t>
            </a:r>
            <a:endParaRPr lang="en-US" sz="2138" dirty="0"/>
          </a:p>
        </p:txBody>
      </p:sp>
      <p:sp>
        <p:nvSpPr>
          <p:cNvPr id="16" name="Text 13"/>
          <p:cNvSpPr/>
          <p:nvPr/>
        </p:nvSpPr>
        <p:spPr>
          <a:xfrm>
            <a:off x="6708100" y="4827389"/>
            <a:ext cx="2262664" cy="2827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27"/>
              </a:lnSpc>
              <a:buNone/>
            </a:pPr>
            <a:r>
              <a:rPr lang="en-US" sz="1782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Public Education</a:t>
            </a:r>
            <a:endParaRPr lang="en-US" sz="1782" dirty="0"/>
          </a:p>
        </p:txBody>
      </p:sp>
      <p:sp>
        <p:nvSpPr>
          <p:cNvPr id="17" name="Text 14"/>
          <p:cNvSpPr/>
          <p:nvPr/>
        </p:nvSpPr>
        <p:spPr>
          <a:xfrm>
            <a:off x="6708100" y="5218748"/>
            <a:ext cx="7288768" cy="5791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281"/>
              </a:lnSpc>
              <a:buNone/>
            </a:pPr>
            <a:r>
              <a:rPr lang="en-US" sz="1425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Raising public awareness about the benefits of renewable energy and the urgency of transitioning to a sustainable energy future is essential.</a:t>
            </a:r>
            <a:endParaRPr lang="en-US" sz="1425" dirty="0"/>
          </a:p>
        </p:txBody>
      </p:sp>
      <p:sp>
        <p:nvSpPr>
          <p:cNvPr id="18" name="Shape 15"/>
          <p:cNvSpPr/>
          <p:nvPr/>
        </p:nvSpPr>
        <p:spPr>
          <a:xfrm>
            <a:off x="6119932" y="6182439"/>
            <a:ext cx="407194" cy="407194"/>
          </a:xfrm>
          <a:prstGeom prst="roundRect">
            <a:avLst>
              <a:gd name="adj" fmla="val 26673"/>
            </a:avLst>
          </a:prstGeom>
          <a:solidFill>
            <a:srgbClr val="DEDEE9"/>
          </a:solidFill>
          <a:ln/>
        </p:spPr>
      </p:sp>
      <p:sp>
        <p:nvSpPr>
          <p:cNvPr id="19" name="Text 16"/>
          <p:cNvSpPr/>
          <p:nvPr/>
        </p:nvSpPr>
        <p:spPr>
          <a:xfrm>
            <a:off x="6251853" y="6250186"/>
            <a:ext cx="143351" cy="271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138"/>
              </a:lnSpc>
              <a:buNone/>
            </a:pPr>
            <a:r>
              <a:rPr lang="en-US" sz="2138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4</a:t>
            </a:r>
            <a:endParaRPr lang="en-US" sz="2138" dirty="0"/>
          </a:p>
        </p:txBody>
      </p:sp>
      <p:sp>
        <p:nvSpPr>
          <p:cNvPr id="20" name="Text 17"/>
          <p:cNvSpPr/>
          <p:nvPr/>
        </p:nvSpPr>
        <p:spPr>
          <a:xfrm>
            <a:off x="6708100" y="6182439"/>
            <a:ext cx="2931795" cy="2827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27"/>
              </a:lnSpc>
              <a:buNone/>
            </a:pPr>
            <a:r>
              <a:rPr lang="en-US" sz="1782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Infrastructure Development</a:t>
            </a:r>
            <a:endParaRPr lang="en-US" sz="1782" dirty="0"/>
          </a:p>
        </p:txBody>
      </p:sp>
      <p:sp>
        <p:nvSpPr>
          <p:cNvPr id="21" name="Text 18"/>
          <p:cNvSpPr/>
          <p:nvPr/>
        </p:nvSpPr>
        <p:spPr>
          <a:xfrm>
            <a:off x="6708100" y="6573798"/>
            <a:ext cx="7288768" cy="5791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281"/>
              </a:lnSpc>
              <a:buNone/>
            </a:pPr>
            <a:r>
              <a:rPr lang="en-US" sz="1425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Expanding the infrastructure needed to support renewable energy generation, transmission, and distribution is key to a successful transition.</a:t>
            </a:r>
            <a:endParaRPr lang="en-US" sz="1425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sp>
        <p:nvSpPr>
          <p:cNvPr id="4" name="Text 2"/>
          <p:cNvSpPr/>
          <p:nvPr/>
        </p:nvSpPr>
        <p:spPr>
          <a:xfrm>
            <a:off x="864037" y="1610439"/>
            <a:ext cx="6172200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60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Mental Health Crisis</a:t>
            </a:r>
            <a:endParaRPr lang="en-US" sz="4860" dirty="0"/>
          </a:p>
        </p:txBody>
      </p:sp>
      <p:sp>
        <p:nvSpPr>
          <p:cNvPr id="5" name="Text 3"/>
          <p:cNvSpPr/>
          <p:nvPr/>
        </p:nvSpPr>
        <p:spPr>
          <a:xfrm>
            <a:off x="864037" y="2999065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Rising Prevalence</a:t>
            </a:r>
            <a:endParaRPr lang="en-US" sz="2430" dirty="0"/>
          </a:p>
        </p:txBody>
      </p:sp>
      <p:sp>
        <p:nvSpPr>
          <p:cNvPr id="6" name="Text 4"/>
          <p:cNvSpPr/>
          <p:nvPr/>
        </p:nvSpPr>
        <p:spPr>
          <a:xfrm>
            <a:off x="864037" y="3631644"/>
            <a:ext cx="3898821" cy="276534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prevalence of mental health disorders such as depression, anxiety, and stress-related conditions is increasing, impacting individuals' well-being, productivity, and social relationships.</a:t>
            </a:r>
            <a:endParaRPr lang="en-US" sz="1944" dirty="0"/>
          </a:p>
        </p:txBody>
      </p:sp>
      <p:sp>
        <p:nvSpPr>
          <p:cNvPr id="7" name="Text 5"/>
          <p:cNvSpPr/>
          <p:nvPr/>
        </p:nvSpPr>
        <p:spPr>
          <a:xfrm>
            <a:off x="5372695" y="2999065"/>
            <a:ext cx="3117652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Impact on Individuals</a:t>
            </a:r>
            <a:endParaRPr lang="en-US" sz="2430" dirty="0"/>
          </a:p>
        </p:txBody>
      </p:sp>
      <p:sp>
        <p:nvSpPr>
          <p:cNvPr id="8" name="Text 6"/>
          <p:cNvSpPr/>
          <p:nvPr/>
        </p:nvSpPr>
        <p:spPr>
          <a:xfrm>
            <a:off x="5372695" y="3631644"/>
            <a:ext cx="3898821" cy="237029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Mental health issues can lead to various challenges, including difficulty concentrating, decreased motivation, social withdrawal, and strained relationships.</a:t>
            </a:r>
            <a:endParaRPr lang="en-US" sz="1944" dirty="0"/>
          </a:p>
        </p:txBody>
      </p:sp>
      <p:sp>
        <p:nvSpPr>
          <p:cNvPr id="9" name="Text 7"/>
          <p:cNvSpPr/>
          <p:nvPr/>
        </p:nvSpPr>
        <p:spPr>
          <a:xfrm>
            <a:off x="9881354" y="2999065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Societal Implications</a:t>
            </a:r>
            <a:endParaRPr lang="en-US" sz="2430" dirty="0"/>
          </a:p>
        </p:txBody>
      </p:sp>
      <p:sp>
        <p:nvSpPr>
          <p:cNvPr id="10" name="Text 8"/>
          <p:cNvSpPr/>
          <p:nvPr/>
        </p:nvSpPr>
        <p:spPr>
          <a:xfrm>
            <a:off x="9881354" y="3631644"/>
            <a:ext cx="3898821" cy="197524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mental health crisis has a significant impact on society, resulting in increased healthcare costs, reduced workforce productivity, and societal strain.</a:t>
            </a:r>
            <a:endParaRPr lang="en-US" sz="1944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31743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58568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665446" y="3154442"/>
            <a:ext cx="7771328" cy="64627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090"/>
              </a:lnSpc>
              <a:buNone/>
            </a:pPr>
            <a:r>
              <a:rPr lang="en-US" sz="4072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Access to Mental Health Services</a:t>
            </a:r>
            <a:endParaRPr lang="en-US" sz="4072" dirty="0"/>
          </a:p>
        </p:txBody>
      </p:sp>
      <p:sp>
        <p:nvSpPr>
          <p:cNvPr id="6" name="Shape 3"/>
          <p:cNvSpPr/>
          <p:nvPr/>
        </p:nvSpPr>
        <p:spPr>
          <a:xfrm>
            <a:off x="1665446" y="4343638"/>
            <a:ext cx="465415" cy="465415"/>
          </a:xfrm>
          <a:prstGeom prst="roundRect">
            <a:avLst>
              <a:gd name="adj" fmla="val 26667"/>
            </a:avLst>
          </a:prstGeom>
          <a:solidFill>
            <a:srgbClr val="DEDEE9"/>
          </a:solidFill>
          <a:ln/>
        </p:spPr>
      </p:sp>
      <p:sp>
        <p:nvSpPr>
          <p:cNvPr id="7" name="Text 4"/>
          <p:cNvSpPr/>
          <p:nvPr/>
        </p:nvSpPr>
        <p:spPr>
          <a:xfrm>
            <a:off x="1838682" y="4421148"/>
            <a:ext cx="118824" cy="31027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443"/>
              </a:lnSpc>
              <a:buNone/>
            </a:pPr>
            <a:r>
              <a:rPr lang="en-US" sz="2443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1</a:t>
            </a:r>
            <a:endParaRPr lang="en-US" sz="2443" dirty="0"/>
          </a:p>
        </p:txBody>
      </p:sp>
      <p:sp>
        <p:nvSpPr>
          <p:cNvPr id="8" name="Text 5"/>
          <p:cNvSpPr/>
          <p:nvPr/>
        </p:nvSpPr>
        <p:spPr>
          <a:xfrm>
            <a:off x="2337673" y="4343638"/>
            <a:ext cx="2585680" cy="32325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45"/>
              </a:lnSpc>
              <a:buNone/>
            </a:pPr>
            <a:r>
              <a:rPr lang="en-US" sz="2036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Increased Availability</a:t>
            </a:r>
            <a:endParaRPr lang="en-US" sz="2036" dirty="0"/>
          </a:p>
        </p:txBody>
      </p:sp>
      <p:sp>
        <p:nvSpPr>
          <p:cNvPr id="9" name="Text 6"/>
          <p:cNvSpPr/>
          <p:nvPr/>
        </p:nvSpPr>
        <p:spPr>
          <a:xfrm>
            <a:off x="2337673" y="4790956"/>
            <a:ext cx="4874181" cy="9926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06"/>
              </a:lnSpc>
              <a:buNone/>
            </a:pPr>
            <a:r>
              <a:rPr lang="en-US" sz="1629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Expanding access to mental health care professionals, particularly in underserved areas, is crucial.</a:t>
            </a:r>
            <a:endParaRPr lang="en-US" sz="1629" dirty="0"/>
          </a:p>
        </p:txBody>
      </p:sp>
      <p:sp>
        <p:nvSpPr>
          <p:cNvPr id="10" name="Shape 7"/>
          <p:cNvSpPr/>
          <p:nvPr/>
        </p:nvSpPr>
        <p:spPr>
          <a:xfrm>
            <a:off x="7418665" y="4343638"/>
            <a:ext cx="465415" cy="465415"/>
          </a:xfrm>
          <a:prstGeom prst="roundRect">
            <a:avLst>
              <a:gd name="adj" fmla="val 26667"/>
            </a:avLst>
          </a:prstGeom>
          <a:solidFill>
            <a:srgbClr val="DEDEE9"/>
          </a:solidFill>
          <a:ln/>
        </p:spPr>
      </p:sp>
      <p:sp>
        <p:nvSpPr>
          <p:cNvPr id="11" name="Text 8"/>
          <p:cNvSpPr/>
          <p:nvPr/>
        </p:nvSpPr>
        <p:spPr>
          <a:xfrm>
            <a:off x="7570232" y="4421148"/>
            <a:ext cx="162282" cy="31027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443"/>
              </a:lnSpc>
              <a:buNone/>
            </a:pPr>
            <a:r>
              <a:rPr lang="en-US" sz="2443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2</a:t>
            </a:r>
            <a:endParaRPr lang="en-US" sz="2443" dirty="0"/>
          </a:p>
        </p:txBody>
      </p:sp>
      <p:sp>
        <p:nvSpPr>
          <p:cNvPr id="12" name="Text 9"/>
          <p:cNvSpPr/>
          <p:nvPr/>
        </p:nvSpPr>
        <p:spPr>
          <a:xfrm>
            <a:off x="8090892" y="4343638"/>
            <a:ext cx="2585680" cy="32325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45"/>
              </a:lnSpc>
              <a:buNone/>
            </a:pPr>
            <a:r>
              <a:rPr lang="en-US" sz="2036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Affordable Care</a:t>
            </a:r>
            <a:endParaRPr lang="en-US" sz="2036" dirty="0"/>
          </a:p>
        </p:txBody>
      </p:sp>
      <p:sp>
        <p:nvSpPr>
          <p:cNvPr id="13" name="Text 10"/>
          <p:cNvSpPr/>
          <p:nvPr/>
        </p:nvSpPr>
        <p:spPr>
          <a:xfrm>
            <a:off x="8090892" y="4790956"/>
            <a:ext cx="4874181" cy="9926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06"/>
              </a:lnSpc>
              <a:buNone/>
            </a:pPr>
            <a:r>
              <a:rPr lang="en-US" sz="1629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Lowering the cost of mental health services, including therapy sessions and medication, is essential to ensure affordability for all.</a:t>
            </a:r>
            <a:endParaRPr lang="en-US" sz="1629" dirty="0"/>
          </a:p>
        </p:txBody>
      </p:sp>
      <p:sp>
        <p:nvSpPr>
          <p:cNvPr id="14" name="Shape 11"/>
          <p:cNvSpPr/>
          <p:nvPr/>
        </p:nvSpPr>
        <p:spPr>
          <a:xfrm>
            <a:off x="1665446" y="6223040"/>
            <a:ext cx="465415" cy="465415"/>
          </a:xfrm>
          <a:prstGeom prst="roundRect">
            <a:avLst>
              <a:gd name="adj" fmla="val 26667"/>
            </a:avLst>
          </a:prstGeom>
          <a:solidFill>
            <a:srgbClr val="DEDEE9"/>
          </a:solidFill>
          <a:ln/>
        </p:spPr>
      </p:sp>
      <p:sp>
        <p:nvSpPr>
          <p:cNvPr id="15" name="Text 12"/>
          <p:cNvSpPr/>
          <p:nvPr/>
        </p:nvSpPr>
        <p:spPr>
          <a:xfrm>
            <a:off x="1822371" y="6300549"/>
            <a:ext cx="151448" cy="31027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443"/>
              </a:lnSpc>
              <a:buNone/>
            </a:pPr>
            <a:r>
              <a:rPr lang="en-US" sz="2443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3</a:t>
            </a:r>
            <a:endParaRPr lang="en-US" sz="2443" dirty="0"/>
          </a:p>
        </p:txBody>
      </p:sp>
      <p:sp>
        <p:nvSpPr>
          <p:cNvPr id="16" name="Text 13"/>
          <p:cNvSpPr/>
          <p:nvPr/>
        </p:nvSpPr>
        <p:spPr>
          <a:xfrm>
            <a:off x="2337673" y="6223040"/>
            <a:ext cx="2585680" cy="32325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45"/>
              </a:lnSpc>
              <a:buNone/>
            </a:pPr>
            <a:r>
              <a:rPr lang="en-US" sz="2036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Diverse Services</a:t>
            </a:r>
            <a:endParaRPr lang="en-US" sz="2036" dirty="0"/>
          </a:p>
        </p:txBody>
      </p:sp>
      <p:sp>
        <p:nvSpPr>
          <p:cNvPr id="17" name="Text 14"/>
          <p:cNvSpPr/>
          <p:nvPr/>
        </p:nvSpPr>
        <p:spPr>
          <a:xfrm>
            <a:off x="2337673" y="6670358"/>
            <a:ext cx="4874181" cy="9926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06"/>
              </a:lnSpc>
              <a:buNone/>
            </a:pPr>
            <a:r>
              <a:rPr lang="en-US" sz="1629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Providing a range of mental health services, including individual therapy, group therapy, and online platforms, is vital to meet diverse needs.</a:t>
            </a:r>
            <a:endParaRPr lang="en-US" sz="1629" dirty="0"/>
          </a:p>
        </p:txBody>
      </p:sp>
      <p:sp>
        <p:nvSpPr>
          <p:cNvPr id="18" name="Shape 15"/>
          <p:cNvSpPr/>
          <p:nvPr/>
        </p:nvSpPr>
        <p:spPr>
          <a:xfrm>
            <a:off x="7418665" y="6223040"/>
            <a:ext cx="465415" cy="465415"/>
          </a:xfrm>
          <a:prstGeom prst="roundRect">
            <a:avLst>
              <a:gd name="adj" fmla="val 26667"/>
            </a:avLst>
          </a:prstGeom>
          <a:solidFill>
            <a:srgbClr val="DEDEE9"/>
          </a:solidFill>
          <a:ln/>
        </p:spPr>
      </p:sp>
      <p:sp>
        <p:nvSpPr>
          <p:cNvPr id="19" name="Text 16"/>
          <p:cNvSpPr/>
          <p:nvPr/>
        </p:nvSpPr>
        <p:spPr>
          <a:xfrm>
            <a:off x="7569398" y="6300549"/>
            <a:ext cx="163830" cy="31027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443"/>
              </a:lnSpc>
              <a:buNone/>
            </a:pPr>
            <a:r>
              <a:rPr lang="en-US" sz="2443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4</a:t>
            </a:r>
            <a:endParaRPr lang="en-US" sz="2443" dirty="0"/>
          </a:p>
        </p:txBody>
      </p:sp>
      <p:sp>
        <p:nvSpPr>
          <p:cNvPr id="20" name="Text 17"/>
          <p:cNvSpPr/>
          <p:nvPr/>
        </p:nvSpPr>
        <p:spPr>
          <a:xfrm>
            <a:off x="8090892" y="6223040"/>
            <a:ext cx="2585680" cy="32325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45"/>
              </a:lnSpc>
              <a:buNone/>
            </a:pPr>
            <a:r>
              <a:rPr lang="en-US" sz="2036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Reduced Stigma</a:t>
            </a:r>
            <a:endParaRPr lang="en-US" sz="2036" dirty="0"/>
          </a:p>
        </p:txBody>
      </p:sp>
      <p:sp>
        <p:nvSpPr>
          <p:cNvPr id="21" name="Text 18"/>
          <p:cNvSpPr/>
          <p:nvPr/>
        </p:nvSpPr>
        <p:spPr>
          <a:xfrm>
            <a:off x="8090892" y="6670358"/>
            <a:ext cx="4874181" cy="9926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06"/>
              </a:lnSpc>
              <a:buNone/>
            </a:pPr>
            <a:r>
              <a:rPr lang="en-US" sz="1629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Eliminating the stigma associated with seeking mental health help is essential to encourage individuals to prioritize their well-being.</a:t>
            </a:r>
            <a:endParaRPr lang="en-US" sz="1629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264712" y="611624"/>
            <a:ext cx="5559504" cy="6948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72"/>
              </a:lnSpc>
              <a:buNone/>
            </a:pPr>
            <a:r>
              <a:rPr lang="en-US" sz="4378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Public Awareness</a:t>
            </a:r>
            <a:endParaRPr lang="en-US" sz="4378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4712" y="1639967"/>
            <a:ext cx="1111806" cy="199263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710011" y="1862257"/>
            <a:ext cx="2779752" cy="34742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6"/>
              </a:lnSpc>
              <a:buNone/>
            </a:pPr>
            <a:r>
              <a:rPr lang="en-US" sz="2189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Education</a:t>
            </a:r>
            <a:endParaRPr lang="en-US" sz="2189" dirty="0"/>
          </a:p>
        </p:txBody>
      </p:sp>
      <p:sp>
        <p:nvSpPr>
          <p:cNvPr id="8" name="Text 4"/>
          <p:cNvSpPr/>
          <p:nvPr/>
        </p:nvSpPr>
        <p:spPr>
          <a:xfrm>
            <a:off x="7710011" y="2343031"/>
            <a:ext cx="6142077" cy="106727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802"/>
              </a:lnSpc>
              <a:buNone/>
            </a:pPr>
            <a:r>
              <a:rPr lang="en-US" sz="175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Comprehensive education programs on mental health topics, from early childhood to adulthood, can foster understanding and empathy.</a:t>
            </a:r>
            <a:endParaRPr lang="en-US" sz="1751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4712" y="3632597"/>
            <a:ext cx="1111806" cy="199263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710011" y="3854887"/>
            <a:ext cx="2810708" cy="34742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6"/>
              </a:lnSpc>
              <a:buNone/>
            </a:pPr>
            <a:r>
              <a:rPr lang="en-US" sz="2189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Media Representation</a:t>
            </a:r>
            <a:endParaRPr lang="en-US" sz="2189" dirty="0"/>
          </a:p>
        </p:txBody>
      </p:sp>
      <p:sp>
        <p:nvSpPr>
          <p:cNvPr id="11" name="Text 6"/>
          <p:cNvSpPr/>
          <p:nvPr/>
        </p:nvSpPr>
        <p:spPr>
          <a:xfrm>
            <a:off x="7710011" y="4335661"/>
            <a:ext cx="6142077" cy="106727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802"/>
              </a:lnSpc>
              <a:buNone/>
            </a:pPr>
            <a:r>
              <a:rPr lang="en-US" sz="175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Positive and accurate media representation of mental health issues can help destigmatize and normalize seeking help.</a:t>
            </a:r>
            <a:endParaRPr lang="en-US" sz="1751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64712" y="5625227"/>
            <a:ext cx="1111806" cy="1992630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710011" y="5847517"/>
            <a:ext cx="3164919" cy="34742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6"/>
              </a:lnSpc>
              <a:buNone/>
            </a:pPr>
            <a:r>
              <a:rPr lang="en-US" sz="2189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Community Involvement</a:t>
            </a:r>
            <a:endParaRPr lang="en-US" sz="2189" dirty="0"/>
          </a:p>
        </p:txBody>
      </p:sp>
      <p:sp>
        <p:nvSpPr>
          <p:cNvPr id="14" name="Text 8"/>
          <p:cNvSpPr/>
          <p:nvPr/>
        </p:nvSpPr>
        <p:spPr>
          <a:xfrm>
            <a:off x="7710011" y="6328291"/>
            <a:ext cx="6142077" cy="106727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802"/>
              </a:lnSpc>
              <a:buNone/>
            </a:pPr>
            <a:r>
              <a:rPr lang="en-US" sz="175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Promoting community initiatives and support groups focused on mental health can create a sense of belonging and provide resources.</a:t>
            </a:r>
            <a:endParaRPr lang="en-US" sz="1751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30195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476143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904643" y="3020854"/>
            <a:ext cx="4952405" cy="6191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874"/>
              </a:lnSpc>
              <a:buNone/>
            </a:pPr>
            <a:r>
              <a:rPr lang="en-US" sz="3900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Workplace Wellness</a:t>
            </a:r>
            <a:endParaRPr lang="en-US" sz="3900" dirty="0"/>
          </a:p>
        </p:txBody>
      </p:sp>
      <p:sp>
        <p:nvSpPr>
          <p:cNvPr id="6" name="Shape 3"/>
          <p:cNvSpPr/>
          <p:nvPr/>
        </p:nvSpPr>
        <p:spPr>
          <a:xfrm>
            <a:off x="1904643" y="3937040"/>
            <a:ext cx="5311497" cy="1775222"/>
          </a:xfrm>
          <a:prstGeom prst="roundRect">
            <a:avLst>
              <a:gd name="adj" fmla="val 6695"/>
            </a:avLst>
          </a:prstGeom>
          <a:solidFill>
            <a:srgbClr val="DEDEE9"/>
          </a:solidFill>
          <a:ln/>
        </p:spPr>
      </p:sp>
      <p:sp>
        <p:nvSpPr>
          <p:cNvPr id="7" name="Text 4"/>
          <p:cNvSpPr/>
          <p:nvPr/>
        </p:nvSpPr>
        <p:spPr>
          <a:xfrm>
            <a:off x="2102644" y="4135041"/>
            <a:ext cx="2476143" cy="3095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37"/>
              </a:lnSpc>
              <a:buNone/>
            </a:pPr>
            <a:r>
              <a:rPr lang="en-US" sz="1950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Mental Health Days</a:t>
            </a:r>
            <a:endParaRPr lang="en-US" sz="1950" dirty="0"/>
          </a:p>
        </p:txBody>
      </p:sp>
      <p:sp>
        <p:nvSpPr>
          <p:cNvPr id="8" name="Text 5"/>
          <p:cNvSpPr/>
          <p:nvPr/>
        </p:nvSpPr>
        <p:spPr>
          <a:xfrm>
            <a:off x="2102644" y="4563428"/>
            <a:ext cx="4915495" cy="95083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496"/>
              </a:lnSpc>
              <a:buNone/>
            </a:pPr>
            <a:r>
              <a:rPr lang="en-US" sz="156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Providing paid mental health days allows employees to prioritize their well-being without fear of job security.</a:t>
            </a:r>
            <a:endParaRPr lang="en-US" sz="1560" dirty="0"/>
          </a:p>
        </p:txBody>
      </p:sp>
      <p:sp>
        <p:nvSpPr>
          <p:cNvPr id="9" name="Shape 6"/>
          <p:cNvSpPr/>
          <p:nvPr/>
        </p:nvSpPr>
        <p:spPr>
          <a:xfrm>
            <a:off x="7414141" y="3937040"/>
            <a:ext cx="5311497" cy="1775222"/>
          </a:xfrm>
          <a:prstGeom prst="roundRect">
            <a:avLst>
              <a:gd name="adj" fmla="val 6695"/>
            </a:avLst>
          </a:prstGeom>
          <a:solidFill>
            <a:srgbClr val="DEDEE9"/>
          </a:solidFill>
          <a:ln/>
        </p:spPr>
      </p:sp>
      <p:sp>
        <p:nvSpPr>
          <p:cNvPr id="10" name="Text 7"/>
          <p:cNvSpPr/>
          <p:nvPr/>
        </p:nvSpPr>
        <p:spPr>
          <a:xfrm>
            <a:off x="7612142" y="4135041"/>
            <a:ext cx="3235762" cy="3095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37"/>
              </a:lnSpc>
              <a:buNone/>
            </a:pPr>
            <a:r>
              <a:rPr lang="en-US" sz="1950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Flexible Work Arrangements</a:t>
            </a:r>
            <a:endParaRPr lang="en-US" sz="1950" dirty="0"/>
          </a:p>
        </p:txBody>
      </p:sp>
      <p:sp>
        <p:nvSpPr>
          <p:cNvPr id="11" name="Text 8"/>
          <p:cNvSpPr/>
          <p:nvPr/>
        </p:nvSpPr>
        <p:spPr>
          <a:xfrm>
            <a:off x="7612142" y="4563428"/>
            <a:ext cx="4915495" cy="63388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496"/>
              </a:lnSpc>
              <a:buNone/>
            </a:pPr>
            <a:r>
              <a:rPr lang="en-US" sz="156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Flexible work schedules and remote work options can reduce stress and improve work-life balance.</a:t>
            </a:r>
            <a:endParaRPr lang="en-US" sz="1560" dirty="0"/>
          </a:p>
        </p:txBody>
      </p:sp>
      <p:sp>
        <p:nvSpPr>
          <p:cNvPr id="12" name="Shape 9"/>
          <p:cNvSpPr/>
          <p:nvPr/>
        </p:nvSpPr>
        <p:spPr>
          <a:xfrm>
            <a:off x="1904643" y="5910263"/>
            <a:ext cx="5311497" cy="1775222"/>
          </a:xfrm>
          <a:prstGeom prst="roundRect">
            <a:avLst>
              <a:gd name="adj" fmla="val 6695"/>
            </a:avLst>
          </a:prstGeom>
          <a:solidFill>
            <a:srgbClr val="DEDEE9"/>
          </a:solidFill>
          <a:ln/>
        </p:spPr>
      </p:sp>
      <p:sp>
        <p:nvSpPr>
          <p:cNvPr id="13" name="Text 10"/>
          <p:cNvSpPr/>
          <p:nvPr/>
        </p:nvSpPr>
        <p:spPr>
          <a:xfrm>
            <a:off x="2102644" y="6108263"/>
            <a:ext cx="3551396" cy="3095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37"/>
              </a:lnSpc>
              <a:buNone/>
            </a:pPr>
            <a:r>
              <a:rPr lang="en-US" sz="1950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Employee Assistance Programs</a:t>
            </a:r>
            <a:endParaRPr lang="en-US" sz="1950" dirty="0"/>
          </a:p>
        </p:txBody>
      </p:sp>
      <p:sp>
        <p:nvSpPr>
          <p:cNvPr id="14" name="Text 11"/>
          <p:cNvSpPr/>
          <p:nvPr/>
        </p:nvSpPr>
        <p:spPr>
          <a:xfrm>
            <a:off x="2102644" y="6536650"/>
            <a:ext cx="4915495" cy="95083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496"/>
              </a:lnSpc>
              <a:buNone/>
            </a:pPr>
            <a:r>
              <a:rPr lang="en-US" sz="156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Offering confidential counseling and support services to employees can provide access to professional help when needed.</a:t>
            </a:r>
            <a:endParaRPr lang="en-US" sz="1560" dirty="0"/>
          </a:p>
        </p:txBody>
      </p:sp>
      <p:sp>
        <p:nvSpPr>
          <p:cNvPr id="15" name="Shape 12"/>
          <p:cNvSpPr/>
          <p:nvPr/>
        </p:nvSpPr>
        <p:spPr>
          <a:xfrm>
            <a:off x="7414141" y="5910263"/>
            <a:ext cx="5311497" cy="1775222"/>
          </a:xfrm>
          <a:prstGeom prst="roundRect">
            <a:avLst>
              <a:gd name="adj" fmla="val 6695"/>
            </a:avLst>
          </a:prstGeom>
          <a:solidFill>
            <a:srgbClr val="DEDEE9"/>
          </a:solidFill>
          <a:ln/>
        </p:spPr>
      </p:sp>
      <p:sp>
        <p:nvSpPr>
          <p:cNvPr id="16" name="Text 13"/>
          <p:cNvSpPr/>
          <p:nvPr/>
        </p:nvSpPr>
        <p:spPr>
          <a:xfrm>
            <a:off x="7612142" y="6108263"/>
            <a:ext cx="3288506" cy="3095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37"/>
              </a:lnSpc>
              <a:buNone/>
            </a:pPr>
            <a:r>
              <a:rPr lang="en-US" sz="1950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Stress Management Training</a:t>
            </a:r>
            <a:endParaRPr lang="en-US" sz="1950" dirty="0"/>
          </a:p>
        </p:txBody>
      </p:sp>
      <p:sp>
        <p:nvSpPr>
          <p:cNvPr id="17" name="Text 14"/>
          <p:cNvSpPr/>
          <p:nvPr/>
        </p:nvSpPr>
        <p:spPr>
          <a:xfrm>
            <a:off x="7612142" y="6536650"/>
            <a:ext cx="4915495" cy="95083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496"/>
              </a:lnSpc>
              <a:buNone/>
            </a:pPr>
            <a:r>
              <a:rPr lang="en-US" sz="156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Providing workshops and resources on stress management techniques can equip employees with coping skills.</a:t>
            </a:r>
            <a:endParaRPr lang="en-US" sz="1560" dirty="0"/>
          </a:p>
        </p:txBody>
      </p:sp>
      <p:pic>
        <p:nvPicPr>
          <p:cNvPr id="18" name="Image 1" descr="preencoded.png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07933" y="1034534"/>
            <a:ext cx="4853345" cy="54268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274"/>
              </a:lnSpc>
              <a:buNone/>
            </a:pPr>
            <a:r>
              <a:rPr lang="en-US" sz="3419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Technological Addiction</a:t>
            </a:r>
            <a:endParaRPr lang="en-US" sz="3419" dirty="0"/>
          </a:p>
        </p:txBody>
      </p:sp>
      <p:sp>
        <p:nvSpPr>
          <p:cNvPr id="6" name="Shape 3"/>
          <p:cNvSpPr/>
          <p:nvPr/>
        </p:nvSpPr>
        <p:spPr>
          <a:xfrm>
            <a:off x="851178" y="1837730"/>
            <a:ext cx="34647" cy="5357336"/>
          </a:xfrm>
          <a:prstGeom prst="rect">
            <a:avLst/>
          </a:prstGeom>
          <a:solidFill>
            <a:srgbClr val="C9C9CE"/>
          </a:solidFill>
          <a:ln/>
        </p:spPr>
      </p:sp>
      <p:sp>
        <p:nvSpPr>
          <p:cNvPr id="7" name="Shape 4"/>
          <p:cNvSpPr/>
          <p:nvPr/>
        </p:nvSpPr>
        <p:spPr>
          <a:xfrm>
            <a:off x="1063823" y="2211169"/>
            <a:ext cx="607933" cy="34647"/>
          </a:xfrm>
          <a:prstGeom prst="rect">
            <a:avLst/>
          </a:prstGeom>
          <a:solidFill>
            <a:srgbClr val="C9C9CE"/>
          </a:solidFill>
          <a:ln/>
        </p:spPr>
      </p:sp>
      <p:sp>
        <p:nvSpPr>
          <p:cNvPr id="8" name="Shape 5"/>
          <p:cNvSpPr/>
          <p:nvPr/>
        </p:nvSpPr>
        <p:spPr>
          <a:xfrm>
            <a:off x="673060" y="2033111"/>
            <a:ext cx="390763" cy="390763"/>
          </a:xfrm>
          <a:prstGeom prst="roundRect">
            <a:avLst>
              <a:gd name="adj" fmla="val 26672"/>
            </a:avLst>
          </a:prstGeom>
          <a:solidFill>
            <a:srgbClr val="DEDEE9"/>
          </a:solidFill>
          <a:ln/>
        </p:spPr>
      </p:sp>
      <p:sp>
        <p:nvSpPr>
          <p:cNvPr id="9" name="Text 6"/>
          <p:cNvSpPr/>
          <p:nvPr/>
        </p:nvSpPr>
        <p:spPr>
          <a:xfrm>
            <a:off x="818436" y="2098238"/>
            <a:ext cx="99893" cy="26050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052"/>
              </a:lnSpc>
              <a:buNone/>
            </a:pPr>
            <a:r>
              <a:rPr lang="en-US" sz="2052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1</a:t>
            </a:r>
            <a:endParaRPr lang="en-US" sz="2052" dirty="0"/>
          </a:p>
        </p:txBody>
      </p:sp>
      <p:sp>
        <p:nvSpPr>
          <p:cNvPr id="10" name="Text 7"/>
          <p:cNvSpPr/>
          <p:nvPr/>
        </p:nvSpPr>
        <p:spPr>
          <a:xfrm>
            <a:off x="1823799" y="2011323"/>
            <a:ext cx="2171224" cy="2714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37"/>
              </a:lnSpc>
              <a:buNone/>
            </a:pPr>
            <a:r>
              <a:rPr lang="en-US" sz="1710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Digital Overload</a:t>
            </a:r>
            <a:endParaRPr lang="en-US" sz="1710" dirty="0"/>
          </a:p>
        </p:txBody>
      </p:sp>
      <p:sp>
        <p:nvSpPr>
          <p:cNvPr id="11" name="Text 8"/>
          <p:cNvSpPr/>
          <p:nvPr/>
        </p:nvSpPr>
        <p:spPr>
          <a:xfrm>
            <a:off x="1823799" y="2386965"/>
            <a:ext cx="6712268" cy="55578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188"/>
              </a:lnSpc>
              <a:buNone/>
            </a:pPr>
            <a:r>
              <a:rPr lang="en-US" sz="1368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Constant exposure to digital devices and social media can lead to sensory overload and cognitive fatigue.</a:t>
            </a:r>
            <a:endParaRPr lang="en-US" sz="1368" dirty="0"/>
          </a:p>
        </p:txBody>
      </p:sp>
      <p:sp>
        <p:nvSpPr>
          <p:cNvPr id="12" name="Shape 9"/>
          <p:cNvSpPr/>
          <p:nvPr/>
        </p:nvSpPr>
        <p:spPr>
          <a:xfrm>
            <a:off x="1063823" y="3663375"/>
            <a:ext cx="607933" cy="34647"/>
          </a:xfrm>
          <a:prstGeom prst="rect">
            <a:avLst/>
          </a:prstGeom>
          <a:solidFill>
            <a:srgbClr val="C9C9CE"/>
          </a:solidFill>
          <a:ln/>
        </p:spPr>
      </p:sp>
      <p:sp>
        <p:nvSpPr>
          <p:cNvPr id="13" name="Shape 10"/>
          <p:cNvSpPr/>
          <p:nvPr/>
        </p:nvSpPr>
        <p:spPr>
          <a:xfrm>
            <a:off x="673060" y="3485317"/>
            <a:ext cx="390763" cy="390763"/>
          </a:xfrm>
          <a:prstGeom prst="roundRect">
            <a:avLst>
              <a:gd name="adj" fmla="val 26672"/>
            </a:avLst>
          </a:prstGeom>
          <a:solidFill>
            <a:srgbClr val="DEDEE9"/>
          </a:solidFill>
          <a:ln/>
        </p:spPr>
      </p:sp>
      <p:sp>
        <p:nvSpPr>
          <p:cNvPr id="14" name="Text 11"/>
          <p:cNvSpPr/>
          <p:nvPr/>
        </p:nvSpPr>
        <p:spPr>
          <a:xfrm>
            <a:off x="800219" y="3550444"/>
            <a:ext cx="136327" cy="26050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052"/>
              </a:lnSpc>
              <a:buNone/>
            </a:pPr>
            <a:r>
              <a:rPr lang="en-US" sz="2052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2</a:t>
            </a:r>
            <a:endParaRPr lang="en-US" sz="2052" dirty="0"/>
          </a:p>
        </p:txBody>
      </p:sp>
      <p:sp>
        <p:nvSpPr>
          <p:cNvPr id="15" name="Text 12"/>
          <p:cNvSpPr/>
          <p:nvPr/>
        </p:nvSpPr>
        <p:spPr>
          <a:xfrm>
            <a:off x="1823799" y="3463528"/>
            <a:ext cx="2171224" cy="2714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37"/>
              </a:lnSpc>
              <a:buNone/>
            </a:pPr>
            <a:r>
              <a:rPr lang="en-US" sz="1710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Sleep Disruption</a:t>
            </a:r>
            <a:endParaRPr lang="en-US" sz="1710" dirty="0"/>
          </a:p>
        </p:txBody>
      </p:sp>
      <p:sp>
        <p:nvSpPr>
          <p:cNvPr id="16" name="Text 13"/>
          <p:cNvSpPr/>
          <p:nvPr/>
        </p:nvSpPr>
        <p:spPr>
          <a:xfrm>
            <a:off x="1823799" y="3839170"/>
            <a:ext cx="6712268" cy="55578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188"/>
              </a:lnSpc>
              <a:buNone/>
            </a:pPr>
            <a:r>
              <a:rPr lang="en-US" sz="1368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blue light emitted from screens can interfere with sleep patterns, impacting overall health and well-being.</a:t>
            </a:r>
            <a:endParaRPr lang="en-US" sz="1368" dirty="0"/>
          </a:p>
        </p:txBody>
      </p:sp>
      <p:sp>
        <p:nvSpPr>
          <p:cNvPr id="17" name="Shape 14"/>
          <p:cNvSpPr/>
          <p:nvPr/>
        </p:nvSpPr>
        <p:spPr>
          <a:xfrm>
            <a:off x="1063823" y="5115580"/>
            <a:ext cx="607933" cy="34647"/>
          </a:xfrm>
          <a:prstGeom prst="rect">
            <a:avLst/>
          </a:prstGeom>
          <a:solidFill>
            <a:srgbClr val="C9C9CE"/>
          </a:solidFill>
          <a:ln/>
        </p:spPr>
      </p:sp>
      <p:sp>
        <p:nvSpPr>
          <p:cNvPr id="18" name="Shape 15"/>
          <p:cNvSpPr/>
          <p:nvPr/>
        </p:nvSpPr>
        <p:spPr>
          <a:xfrm>
            <a:off x="673060" y="4937522"/>
            <a:ext cx="390763" cy="390763"/>
          </a:xfrm>
          <a:prstGeom prst="roundRect">
            <a:avLst>
              <a:gd name="adj" fmla="val 26672"/>
            </a:avLst>
          </a:prstGeom>
          <a:solidFill>
            <a:srgbClr val="DEDEE9"/>
          </a:solidFill>
          <a:ln/>
        </p:spPr>
      </p:sp>
      <p:sp>
        <p:nvSpPr>
          <p:cNvPr id="19" name="Text 16"/>
          <p:cNvSpPr/>
          <p:nvPr/>
        </p:nvSpPr>
        <p:spPr>
          <a:xfrm>
            <a:off x="804862" y="5002649"/>
            <a:ext cx="127159" cy="26050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052"/>
              </a:lnSpc>
              <a:buNone/>
            </a:pPr>
            <a:r>
              <a:rPr lang="en-US" sz="2052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3</a:t>
            </a:r>
            <a:endParaRPr lang="en-US" sz="2052" dirty="0"/>
          </a:p>
        </p:txBody>
      </p:sp>
      <p:sp>
        <p:nvSpPr>
          <p:cNvPr id="20" name="Text 17"/>
          <p:cNvSpPr/>
          <p:nvPr/>
        </p:nvSpPr>
        <p:spPr>
          <a:xfrm>
            <a:off x="1823799" y="4915733"/>
            <a:ext cx="2171224" cy="2714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37"/>
              </a:lnSpc>
              <a:buNone/>
            </a:pPr>
            <a:r>
              <a:rPr lang="en-US" sz="1710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Social Isolation</a:t>
            </a:r>
            <a:endParaRPr lang="en-US" sz="1710" dirty="0"/>
          </a:p>
        </p:txBody>
      </p:sp>
      <p:sp>
        <p:nvSpPr>
          <p:cNvPr id="21" name="Text 18"/>
          <p:cNvSpPr/>
          <p:nvPr/>
        </p:nvSpPr>
        <p:spPr>
          <a:xfrm>
            <a:off x="1823799" y="5291376"/>
            <a:ext cx="6712268" cy="55578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188"/>
              </a:lnSpc>
              <a:buNone/>
            </a:pPr>
            <a:r>
              <a:rPr lang="en-US" sz="1368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Excessive technology use can lead to decreased face-to-face interactions and feelings of social isolation.</a:t>
            </a:r>
            <a:endParaRPr lang="en-US" sz="1368" dirty="0"/>
          </a:p>
        </p:txBody>
      </p:sp>
      <p:sp>
        <p:nvSpPr>
          <p:cNvPr id="22" name="Shape 19"/>
          <p:cNvSpPr/>
          <p:nvPr/>
        </p:nvSpPr>
        <p:spPr>
          <a:xfrm>
            <a:off x="1063823" y="6567785"/>
            <a:ext cx="607933" cy="34647"/>
          </a:xfrm>
          <a:prstGeom prst="rect">
            <a:avLst/>
          </a:prstGeom>
          <a:solidFill>
            <a:srgbClr val="C9C9CE"/>
          </a:solidFill>
          <a:ln/>
        </p:spPr>
      </p:sp>
      <p:sp>
        <p:nvSpPr>
          <p:cNvPr id="23" name="Shape 20"/>
          <p:cNvSpPr/>
          <p:nvPr/>
        </p:nvSpPr>
        <p:spPr>
          <a:xfrm>
            <a:off x="673060" y="6389727"/>
            <a:ext cx="390763" cy="390763"/>
          </a:xfrm>
          <a:prstGeom prst="roundRect">
            <a:avLst>
              <a:gd name="adj" fmla="val 26672"/>
            </a:avLst>
          </a:prstGeom>
          <a:solidFill>
            <a:srgbClr val="DEDEE9"/>
          </a:solidFill>
          <a:ln/>
        </p:spPr>
      </p:sp>
      <p:sp>
        <p:nvSpPr>
          <p:cNvPr id="24" name="Text 21"/>
          <p:cNvSpPr/>
          <p:nvPr/>
        </p:nvSpPr>
        <p:spPr>
          <a:xfrm>
            <a:off x="799624" y="6454854"/>
            <a:ext cx="137636" cy="26050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052"/>
              </a:lnSpc>
              <a:buNone/>
            </a:pPr>
            <a:r>
              <a:rPr lang="en-US" sz="2052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4</a:t>
            </a:r>
            <a:endParaRPr lang="en-US" sz="2052" dirty="0"/>
          </a:p>
        </p:txBody>
      </p:sp>
      <p:sp>
        <p:nvSpPr>
          <p:cNvPr id="25" name="Text 22"/>
          <p:cNvSpPr/>
          <p:nvPr/>
        </p:nvSpPr>
        <p:spPr>
          <a:xfrm>
            <a:off x="1823799" y="6367939"/>
            <a:ext cx="2171224" cy="2714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37"/>
              </a:lnSpc>
              <a:buNone/>
            </a:pPr>
            <a:r>
              <a:rPr lang="en-US" sz="1710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Mental Health Impact</a:t>
            </a:r>
            <a:endParaRPr lang="en-US" sz="1710" dirty="0"/>
          </a:p>
        </p:txBody>
      </p:sp>
      <p:sp>
        <p:nvSpPr>
          <p:cNvPr id="26" name="Text 23"/>
          <p:cNvSpPr/>
          <p:nvPr/>
        </p:nvSpPr>
        <p:spPr>
          <a:xfrm>
            <a:off x="1823799" y="6743581"/>
            <a:ext cx="6712268" cy="27789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88"/>
              </a:lnSpc>
              <a:buNone/>
            </a:pPr>
            <a:r>
              <a:rPr lang="en-US" sz="1368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Technological addiction can contribute to anxiety, depression, and low self-esteem.</a:t>
            </a:r>
            <a:endParaRPr lang="en-US" sz="1368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9430345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9430345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091238" y="475178"/>
            <a:ext cx="4320540" cy="5400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253"/>
              </a:lnSpc>
              <a:buNone/>
            </a:pPr>
            <a:r>
              <a:rPr lang="en-US" sz="3402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Digital Detox</a:t>
            </a:r>
            <a:endParaRPr lang="en-US" sz="3402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1238" y="1274445"/>
            <a:ext cx="431959" cy="431959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091238" y="1879163"/>
            <a:ext cx="2160270" cy="2699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26"/>
              </a:lnSpc>
              <a:buNone/>
            </a:pPr>
            <a:r>
              <a:rPr lang="en-US" sz="1701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Power Off</a:t>
            </a:r>
            <a:endParaRPr lang="en-US" sz="1701" dirty="0"/>
          </a:p>
        </p:txBody>
      </p:sp>
      <p:sp>
        <p:nvSpPr>
          <p:cNvPr id="8" name="Text 4"/>
          <p:cNvSpPr/>
          <p:nvPr/>
        </p:nvSpPr>
        <p:spPr>
          <a:xfrm>
            <a:off x="6091238" y="2252663"/>
            <a:ext cx="7934325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177"/>
              </a:lnSpc>
              <a:buNone/>
            </a:pPr>
            <a:r>
              <a:rPr lang="en-US" sz="136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Regularly disconnecting from digital devices can help reduce stress, improve focus, and enhance sleep quality.</a:t>
            </a:r>
            <a:endParaRPr lang="en-US" sz="1361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1238" y="3324225"/>
            <a:ext cx="431959" cy="431959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6091238" y="3928943"/>
            <a:ext cx="2160270" cy="2699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26"/>
              </a:lnSpc>
              <a:buNone/>
            </a:pPr>
            <a:r>
              <a:rPr lang="en-US" sz="1701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Time Limits</a:t>
            </a:r>
            <a:endParaRPr lang="en-US" sz="1701" dirty="0"/>
          </a:p>
        </p:txBody>
      </p:sp>
      <p:sp>
        <p:nvSpPr>
          <p:cNvPr id="11" name="Text 6"/>
          <p:cNvSpPr/>
          <p:nvPr/>
        </p:nvSpPr>
        <p:spPr>
          <a:xfrm>
            <a:off x="6091238" y="4302443"/>
            <a:ext cx="7934325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177"/>
              </a:lnSpc>
              <a:buNone/>
            </a:pPr>
            <a:r>
              <a:rPr lang="en-US" sz="136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Setting time limits for technology use can prevent excessive consumption and create more time for meaningful activities.</a:t>
            </a:r>
            <a:endParaRPr lang="en-US" sz="1361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1238" y="5374005"/>
            <a:ext cx="431959" cy="431959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6091238" y="5978723"/>
            <a:ext cx="2160270" cy="2699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26"/>
              </a:lnSpc>
              <a:buNone/>
            </a:pPr>
            <a:r>
              <a:rPr lang="en-US" sz="1701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Tech-Free Zones</a:t>
            </a:r>
            <a:endParaRPr lang="en-US" sz="1701" dirty="0"/>
          </a:p>
        </p:txBody>
      </p:sp>
      <p:sp>
        <p:nvSpPr>
          <p:cNvPr id="14" name="Text 8"/>
          <p:cNvSpPr/>
          <p:nvPr/>
        </p:nvSpPr>
        <p:spPr>
          <a:xfrm>
            <a:off x="6091238" y="6352223"/>
            <a:ext cx="7934325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177"/>
              </a:lnSpc>
              <a:buNone/>
            </a:pPr>
            <a:r>
              <a:rPr lang="en-US" sz="136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Designating specific areas or times as technology-free zones can encourage face-to-face interactions and create a sense of presence.</a:t>
            </a:r>
            <a:endParaRPr lang="en-US" sz="1361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1238" y="7423785"/>
            <a:ext cx="431959" cy="431959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6091238" y="8028503"/>
            <a:ext cx="2160270" cy="2699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26"/>
              </a:lnSpc>
              <a:buNone/>
            </a:pPr>
            <a:r>
              <a:rPr lang="en-US" sz="1701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Outdoor Activities</a:t>
            </a:r>
            <a:endParaRPr lang="en-US" sz="1701" dirty="0"/>
          </a:p>
        </p:txBody>
      </p:sp>
      <p:sp>
        <p:nvSpPr>
          <p:cNvPr id="17" name="Text 10"/>
          <p:cNvSpPr/>
          <p:nvPr/>
        </p:nvSpPr>
        <p:spPr>
          <a:xfrm>
            <a:off x="6091238" y="8402003"/>
            <a:ext cx="7934325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177"/>
              </a:lnSpc>
              <a:buNone/>
            </a:pPr>
            <a:r>
              <a:rPr lang="en-US" sz="136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Engaging in outdoor activities, such as hiking, biking, or simply taking a walk in nature, can provide a refreshing break from technology.</a:t>
            </a:r>
            <a:endParaRPr lang="en-US" sz="1361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091238" y="1334214"/>
            <a:ext cx="6241018" cy="5400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253"/>
              </a:lnSpc>
              <a:buNone/>
            </a:pPr>
            <a:r>
              <a:rPr lang="en-US" sz="3402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Promoting Healthy Tech Habits</a:t>
            </a:r>
            <a:endParaRPr lang="en-US" sz="3402" dirty="0"/>
          </a:p>
        </p:txBody>
      </p:sp>
      <p:sp>
        <p:nvSpPr>
          <p:cNvPr id="6" name="Shape 3"/>
          <p:cNvSpPr/>
          <p:nvPr/>
        </p:nvSpPr>
        <p:spPr>
          <a:xfrm>
            <a:off x="6091238" y="2133481"/>
            <a:ext cx="7934325" cy="1328737"/>
          </a:xfrm>
          <a:prstGeom prst="rect">
            <a:avLst/>
          </a:prstGeom>
          <a:solidFill>
            <a:srgbClr val="DEDEE9"/>
          </a:solidFill>
          <a:ln/>
        </p:spPr>
      </p:sp>
      <p:sp>
        <p:nvSpPr>
          <p:cNvPr id="7" name="Text 4"/>
          <p:cNvSpPr/>
          <p:nvPr/>
        </p:nvSpPr>
        <p:spPr>
          <a:xfrm>
            <a:off x="6263997" y="2244685"/>
            <a:ext cx="3617833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Awareness</a:t>
            </a:r>
            <a:endParaRPr lang="en-US" sz="1361" dirty="0"/>
          </a:p>
        </p:txBody>
      </p:sp>
      <p:sp>
        <p:nvSpPr>
          <p:cNvPr id="8" name="Text 5"/>
          <p:cNvSpPr/>
          <p:nvPr/>
        </p:nvSpPr>
        <p:spPr>
          <a:xfrm>
            <a:off x="10234970" y="2244685"/>
            <a:ext cx="3617833" cy="110632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Educate people about the potential downsides of excessive technology use, such as addiction, sleep disruption, and social isolation.</a:t>
            </a:r>
            <a:endParaRPr lang="en-US" sz="1361" dirty="0"/>
          </a:p>
        </p:txBody>
      </p:sp>
      <p:sp>
        <p:nvSpPr>
          <p:cNvPr id="9" name="Text 6"/>
          <p:cNvSpPr/>
          <p:nvPr/>
        </p:nvSpPr>
        <p:spPr>
          <a:xfrm>
            <a:off x="6263997" y="3573423"/>
            <a:ext cx="3617833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Mindfulness</a:t>
            </a:r>
            <a:endParaRPr lang="en-US" sz="1361" dirty="0"/>
          </a:p>
        </p:txBody>
      </p:sp>
      <p:sp>
        <p:nvSpPr>
          <p:cNvPr id="10" name="Text 7"/>
          <p:cNvSpPr/>
          <p:nvPr/>
        </p:nvSpPr>
        <p:spPr>
          <a:xfrm>
            <a:off x="10234970" y="3573423"/>
            <a:ext cx="3617833" cy="82974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Encourage mindful technology use, focusing on the present moment and avoiding distractions.</a:t>
            </a:r>
            <a:endParaRPr lang="en-US" sz="1361" dirty="0"/>
          </a:p>
        </p:txBody>
      </p:sp>
      <p:sp>
        <p:nvSpPr>
          <p:cNvPr id="11" name="Shape 8"/>
          <p:cNvSpPr/>
          <p:nvPr/>
        </p:nvSpPr>
        <p:spPr>
          <a:xfrm>
            <a:off x="6091238" y="4514374"/>
            <a:ext cx="7934325" cy="1052155"/>
          </a:xfrm>
          <a:prstGeom prst="rect">
            <a:avLst/>
          </a:prstGeom>
          <a:solidFill>
            <a:srgbClr val="DEDEE9"/>
          </a:solidFill>
          <a:ln/>
        </p:spPr>
      </p:sp>
      <p:sp>
        <p:nvSpPr>
          <p:cNvPr id="12" name="Text 9"/>
          <p:cNvSpPr/>
          <p:nvPr/>
        </p:nvSpPr>
        <p:spPr>
          <a:xfrm>
            <a:off x="6263997" y="4625578"/>
            <a:ext cx="3617833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Digital Wellness Apps</a:t>
            </a:r>
            <a:endParaRPr lang="en-US" sz="1361" dirty="0"/>
          </a:p>
        </p:txBody>
      </p:sp>
      <p:sp>
        <p:nvSpPr>
          <p:cNvPr id="13" name="Text 10"/>
          <p:cNvSpPr/>
          <p:nvPr/>
        </p:nvSpPr>
        <p:spPr>
          <a:xfrm>
            <a:off x="10234970" y="4625578"/>
            <a:ext cx="3617833" cy="82974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Promote the use of digital wellness apps that track technology usage, set limits, and provide insights.</a:t>
            </a:r>
            <a:endParaRPr lang="en-US" sz="1361" dirty="0"/>
          </a:p>
        </p:txBody>
      </p:sp>
      <p:sp>
        <p:nvSpPr>
          <p:cNvPr id="14" name="Text 11"/>
          <p:cNvSpPr/>
          <p:nvPr/>
        </p:nvSpPr>
        <p:spPr>
          <a:xfrm>
            <a:off x="6263997" y="5677733"/>
            <a:ext cx="3617833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Balance</a:t>
            </a:r>
            <a:endParaRPr lang="en-US" sz="1361" dirty="0"/>
          </a:p>
        </p:txBody>
      </p:sp>
      <p:sp>
        <p:nvSpPr>
          <p:cNvPr id="15" name="Text 12"/>
          <p:cNvSpPr/>
          <p:nvPr/>
        </p:nvSpPr>
        <p:spPr>
          <a:xfrm>
            <a:off x="10234970" y="5677733"/>
            <a:ext cx="3617833" cy="110632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Emphasize the importance of balancing technology use with other activities, such as hobbies, social interactions, and outdoor time.</a:t>
            </a:r>
            <a:endParaRPr lang="en-US" sz="1361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398312"/>
          </a:xfrm>
          <a:prstGeom prst="rect">
            <a:avLst/>
          </a:prstGeom>
          <a:solidFill>
            <a:srgbClr val="F3F3F7"/>
          </a:solidFill>
          <a:ln/>
        </p:spPr>
      </p:sp>
      <p:sp>
        <p:nvSpPr>
          <p:cNvPr id="4" name="Text 2"/>
          <p:cNvSpPr/>
          <p:nvPr/>
        </p:nvSpPr>
        <p:spPr>
          <a:xfrm>
            <a:off x="1090732" y="626626"/>
            <a:ext cx="5697379" cy="7121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608"/>
              </a:lnSpc>
              <a:buNone/>
            </a:pPr>
            <a:r>
              <a:rPr lang="en-US" sz="4486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Sustainable Living</a:t>
            </a:r>
            <a:endParaRPr lang="en-US" sz="4486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732" y="1794510"/>
            <a:ext cx="6053495" cy="3741301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90732" y="5820608"/>
            <a:ext cx="2848689" cy="35611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804"/>
              </a:lnSpc>
              <a:buNone/>
            </a:pPr>
            <a:r>
              <a:rPr lang="en-US" sz="2243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Renewable Energy</a:t>
            </a:r>
            <a:endParaRPr lang="en-US" sz="2243" dirty="0"/>
          </a:p>
        </p:txBody>
      </p:sp>
      <p:sp>
        <p:nvSpPr>
          <p:cNvPr id="7" name="Text 4"/>
          <p:cNvSpPr/>
          <p:nvPr/>
        </p:nvSpPr>
        <p:spPr>
          <a:xfrm>
            <a:off x="1090732" y="6313408"/>
            <a:ext cx="6053495" cy="10937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871"/>
              </a:lnSpc>
              <a:buNone/>
            </a:pPr>
            <a:r>
              <a:rPr lang="en-US" sz="1794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Transitioning to renewable energy sources like solar, wind, and hydro power can reduce reliance on fossil fuels and mitigate climate change.</a:t>
            </a:r>
            <a:endParaRPr lang="en-US" sz="1794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6055" y="1794510"/>
            <a:ext cx="6053495" cy="3741301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7486055" y="5820608"/>
            <a:ext cx="3096935" cy="35611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804"/>
              </a:lnSpc>
              <a:buNone/>
            </a:pPr>
            <a:r>
              <a:rPr lang="en-US" sz="2243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Sustainable Agriculture</a:t>
            </a:r>
            <a:endParaRPr lang="en-US" sz="2243" dirty="0"/>
          </a:p>
        </p:txBody>
      </p:sp>
      <p:sp>
        <p:nvSpPr>
          <p:cNvPr id="10" name="Text 6"/>
          <p:cNvSpPr/>
          <p:nvPr/>
        </p:nvSpPr>
        <p:spPr>
          <a:xfrm>
            <a:off x="7486055" y="6313408"/>
            <a:ext cx="6053495" cy="145827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871"/>
              </a:lnSpc>
              <a:buNone/>
            </a:pPr>
            <a:r>
              <a:rPr lang="en-US" sz="1794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Supporting sustainable agricultural practices, such as organic farming, permaculture, and regenerative agriculture, can protect biodiversity and promote healthy soil.</a:t>
            </a:r>
            <a:endParaRPr lang="en-US" sz="1794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785</Words>
  <Application>Microsoft Office PowerPoint</Application>
  <PresentationFormat>Custom</PresentationFormat>
  <Paragraphs>98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Open Sans</vt:lpstr>
      <vt:lpstr>Playfair Display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HP 840</cp:lastModifiedBy>
  <cp:revision>2</cp:revision>
  <dcterms:created xsi:type="dcterms:W3CDTF">2024-07-09T15:14:13Z</dcterms:created>
  <dcterms:modified xsi:type="dcterms:W3CDTF">2024-07-09T18:51:12Z</dcterms:modified>
</cp:coreProperties>
</file>